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37"/>
  </p:notesMasterIdLst>
  <p:sldIdLst>
    <p:sldId id="256" r:id="rId5"/>
    <p:sldId id="257" r:id="rId6"/>
    <p:sldId id="260" r:id="rId7"/>
    <p:sldId id="261" r:id="rId8"/>
    <p:sldId id="262" r:id="rId9"/>
    <p:sldId id="283" r:id="rId10"/>
    <p:sldId id="278" r:id="rId11"/>
    <p:sldId id="281" r:id="rId12"/>
    <p:sldId id="280" r:id="rId13"/>
    <p:sldId id="263" r:id="rId14"/>
    <p:sldId id="272" r:id="rId15"/>
    <p:sldId id="275" r:id="rId16"/>
    <p:sldId id="276" r:id="rId17"/>
    <p:sldId id="277" r:id="rId18"/>
    <p:sldId id="282" r:id="rId19"/>
    <p:sldId id="284" r:id="rId20"/>
    <p:sldId id="285" r:id="rId21"/>
    <p:sldId id="286" r:id="rId22"/>
    <p:sldId id="287" r:id="rId23"/>
    <p:sldId id="293" r:id="rId24"/>
    <p:sldId id="292" r:id="rId25"/>
    <p:sldId id="291" r:id="rId26"/>
    <p:sldId id="290" r:id="rId27"/>
    <p:sldId id="271" r:id="rId28"/>
    <p:sldId id="288" r:id="rId29"/>
    <p:sldId id="289" r:id="rId30"/>
    <p:sldId id="294" r:id="rId31"/>
    <p:sldId id="295" r:id="rId32"/>
    <p:sldId id="297" r:id="rId33"/>
    <p:sldId id="301" r:id="rId34"/>
    <p:sldId id="299" r:id="rId35"/>
    <p:sldId id="300" r:id="rId36"/>
  </p:sldIdLst>
  <p:sldSz cx="9144000" cy="6858000" type="screen4x3"/>
  <p:notesSz cx="6858000" cy="9144000"/>
  <p:embeddedFontLs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Noto Sans Symbols" pitchFamily="2" charset="0"/>
      <p:regular r:id="rId46"/>
      <p:bold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381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64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220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98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369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597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679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21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jp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image" Target="../media/image1.jp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8">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38559" y="931654"/>
            <a:ext cx="8820443" cy="189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600" b="1" i="0" dirty="0">
                <a:effectLst/>
                <a:latin typeface="Times New Roman" panose="02020603050405020304" pitchFamily="18" charset="0"/>
                <a:cs typeface="Times New Roman" panose="02020603050405020304" pitchFamily="18" charset="0"/>
              </a:rPr>
              <a:t>Forecasting Hourly Power Consumption</a:t>
            </a:r>
          </a:p>
          <a:p>
            <a:pPr marL="0" marR="0" lvl="0" indent="0" algn="l" rtl="0">
              <a:lnSpc>
                <a:spcPct val="100000"/>
              </a:lnSpc>
              <a:spcBef>
                <a:spcPts val="0"/>
              </a:spcBef>
              <a:spcAft>
                <a:spcPts val="0"/>
              </a:spcAft>
              <a:buClr>
                <a:srgbClr val="002776"/>
              </a:buClr>
              <a:buSzPts val="3600"/>
              <a:buFont typeface="Verdana"/>
              <a:buNone/>
            </a:pPr>
            <a:endParaRPr lang="en-IN" sz="3200" b="1" dirty="0">
              <a:latin typeface="Times New Roman" panose="02020603050405020304" pitchFamily="18" charset="0"/>
              <a:ea typeface="Verdana"/>
              <a:cs typeface="Times New Roman" panose="02020603050405020304" pitchFamily="18" charset="0"/>
            </a:endParaRP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Team :</a:t>
            </a: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Bais </a:t>
            </a:r>
          </a:p>
          <a:p>
            <a:pPr marL="0" marR="0" lvl="0" indent="0" algn="l" rtl="0">
              <a:lnSpc>
                <a:spcPct val="100000"/>
              </a:lnSpc>
              <a:spcBef>
                <a:spcPts val="0"/>
              </a:spcBef>
              <a:spcAft>
                <a:spcPts val="0"/>
              </a:spcAft>
              <a:buClr>
                <a:srgbClr val="002776"/>
              </a:buClr>
              <a:buSzPts val="36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Mr. Rohit Patil</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Tanvi Davare</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Wagh</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Prashant Jadhav</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Akshay Kamble</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4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Rajshekar Sir</a:t>
            </a:r>
          </a:p>
          <a:p>
            <a:pPr marL="0" marR="0" lvl="0" indent="0" algn="l" rtl="0">
              <a:lnSpc>
                <a:spcPct val="100000"/>
              </a:lnSpc>
              <a:spcBef>
                <a:spcPts val="0"/>
              </a:spcBef>
              <a:spcAft>
                <a:spcPts val="0"/>
              </a:spcAft>
              <a:buClr>
                <a:srgbClr val="002776"/>
              </a:buClr>
              <a:buSzPts val="24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Pallavi Mam</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Date :</a:t>
            </a: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400" b="1" dirty="0">
                <a:solidFill>
                  <a:schemeClr val="tx1"/>
                </a:solidFill>
                <a:latin typeface="Times New Roman" panose="02020603050405020304" pitchFamily="18" charset="0"/>
                <a:ea typeface="Verdana"/>
                <a:cs typeface="Times New Roman" panose="02020603050405020304" pitchFamily="18" charset="0"/>
                <a:sym typeface="Verdana"/>
              </a:rPr>
              <a:t>21</a:t>
            </a:r>
            <a:r>
              <a:rPr lang="en-US" sz="24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/03/2023</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9787367" y="13957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2751" y="5501078"/>
            <a:ext cx="899849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7" y="1224655"/>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72751" y="515375"/>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usage across years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06537" y="5003469"/>
            <a:ext cx="885226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use of electricity.</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8" y="1337186"/>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06537" y="511931"/>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08155"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Energy Consumption by Seasons: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87" name="Google Shape;387;p7"/>
          <p:cNvSpPr txBox="1"/>
          <p:nvPr/>
        </p:nvSpPr>
        <p:spPr>
          <a:xfrm>
            <a:off x="185195" y="5250147"/>
            <a:ext cx="877361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winter of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nd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spring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lowest</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55" y="1180198"/>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3" y="5469422"/>
            <a:ext cx="88621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While </a:t>
            </a:r>
            <a:r>
              <a:rPr lang="en-US" sz="1800" dirty="0">
                <a:solidFill>
                  <a:schemeClr val="dk1"/>
                </a:solidFill>
                <a:latin typeface="Times New Roman" panose="02020603050405020304" pitchFamily="18" charset="0"/>
                <a:cs typeface="Times New Roman" panose="02020603050405020304" pitchFamily="18" charset="0"/>
                <a:sym typeface="Century Gothic"/>
              </a:rPr>
              <a:t>electricity</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used in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2</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4</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1</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3</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quarters.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96703"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Quarterly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4"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86871" y="5265938"/>
            <a:ext cx="8871933"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chemeClr val="tx1"/>
                </a:solidFill>
                <a:latin typeface="Times New Roman" panose="02020603050405020304" pitchFamily="18" charset="0"/>
                <a:cs typeface="Times New Roman" panose="02020603050405020304" pitchFamily="18" charset="0"/>
                <a:sym typeface="Century Gothic"/>
              </a:rPr>
              <a:t>energy consumption doesn’t show drastic changes.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2017</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b="0" i="0" u="none" strike="noStrike" cap="none"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2" y="1034498"/>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Average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 over years: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36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70748"/>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months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8" y="984250"/>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 y="953433"/>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06534" y="49180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7850415" y="5095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rest of the y</a:t>
            </a:r>
            <a:r>
              <a:rPr lang="en-US" sz="2000" dirty="0">
                <a:solidFill>
                  <a:schemeClr val="dk1"/>
                </a:solidFill>
                <a:latin typeface="Times New Roman" panose="02020603050405020304" pitchFamily="18" charset="0"/>
                <a:cs typeface="Times New Roman" panose="02020603050405020304" pitchFamily="18" charset="0"/>
                <a:sym typeface="Century Gothic"/>
              </a:rPr>
              <a:t>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Google Shape;383;p7">
            <a:extLst>
              <a:ext uri="{FF2B5EF4-FFF2-40B4-BE49-F238E27FC236}">
                <a16:creationId xmlns:a16="http://schemas.microsoft.com/office/drawing/2014/main" id="{3AD1EA56-91D5-A554-ABBA-2624392AB846}"/>
              </a:ext>
            </a:extLst>
          </p:cNvPr>
          <p:cNvSpPr txBox="1"/>
          <p:nvPr/>
        </p:nvSpPr>
        <p:spPr>
          <a:xfrm>
            <a:off x="106534" y="462312"/>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5277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3;p7">
            <a:extLst>
              <a:ext uri="{FF2B5EF4-FFF2-40B4-BE49-F238E27FC236}">
                <a16:creationId xmlns:a16="http://schemas.microsoft.com/office/drawing/2014/main" id="{C78DAE4B-75DB-01D5-EF0B-F2AA8E9422AD}"/>
              </a:ext>
            </a:extLst>
          </p:cNvPr>
          <p:cNvSpPr txBox="1"/>
          <p:nvPr/>
        </p:nvSpPr>
        <p:spPr>
          <a:xfrm>
            <a:off x="106534" y="432815"/>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Pie charts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2B961864-D50D-FC83-142A-DF61980F1C69}"/>
              </a:ext>
            </a:extLst>
          </p:cNvPr>
          <p:cNvPicPr preferRelativeResize="0"/>
          <p:nvPr/>
        </p:nvPicPr>
        <p:blipFill rotWithShape="1">
          <a:blip r:embed="rId2">
            <a:alphaModFix/>
          </a:blip>
          <a:srcRect/>
          <a:stretch/>
        </p:blipFill>
        <p:spPr>
          <a:xfrm>
            <a:off x="7850415" y="21456"/>
            <a:ext cx="1187051" cy="411359"/>
          </a:xfrm>
          <a:prstGeom prst="rect">
            <a:avLst/>
          </a:prstGeom>
          <a:noFill/>
          <a:ln>
            <a:noFill/>
          </a:ln>
        </p:spPr>
      </p:pic>
      <p:pic>
        <p:nvPicPr>
          <p:cNvPr id="11266" name="Picture 2">
            <a:extLst>
              <a:ext uri="{FF2B5EF4-FFF2-40B4-BE49-F238E27FC236}">
                <a16:creationId xmlns:a16="http://schemas.microsoft.com/office/drawing/2014/main" id="{47807BB4-4F8C-F2C5-C1ED-03275D3FE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4" y="894439"/>
            <a:ext cx="8930932" cy="466407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87;p7">
            <a:extLst>
              <a:ext uri="{FF2B5EF4-FFF2-40B4-BE49-F238E27FC236}">
                <a16:creationId xmlns:a16="http://schemas.microsoft.com/office/drawing/2014/main" id="{9DFC136F-6E7D-56BB-5229-072F3F3307D6}"/>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2005</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52884360.0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2018</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30036137.0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66564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6764205-F07C-BE7E-E8B7-B4986CBE2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815"/>
            <a:ext cx="9144000" cy="4757737"/>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EC9FF4DA-C8B3-C279-1662-899575F8E67F}"/>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7" name="Google Shape;387;p7">
            <a:extLst>
              <a:ext uri="{FF2B5EF4-FFF2-40B4-BE49-F238E27FC236}">
                <a16:creationId xmlns:a16="http://schemas.microsoft.com/office/drawing/2014/main" id="{C4E1F0A9-0543-D294-DF0C-698D814EF5F7}"/>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dirty="0">
                <a:latin typeface="Times New Roman" panose="02020603050405020304" pitchFamily="18" charset="0"/>
                <a:cs typeface="Times New Roman" panose="02020603050405020304" pitchFamily="18" charset="0"/>
              </a:rPr>
              <a:t>February</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100765.172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October</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79964.126 MW. </a:t>
            </a:r>
            <a:endParaRPr sz="2000" b="1"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3528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8506804-84E4-3BF3-5290-CD8507DC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77" y="580299"/>
            <a:ext cx="5574891" cy="464063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7D8CBC00-3B0C-3B91-EE0C-73673DB97675}"/>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5" name="Google Shape;387;p7">
            <a:extLst>
              <a:ext uri="{FF2B5EF4-FFF2-40B4-BE49-F238E27FC236}">
                <a16:creationId xmlns:a16="http://schemas.microsoft.com/office/drawing/2014/main" id="{C197DF9A-DA92-214B-B666-E3F48D9D010A}"/>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st</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98053.963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4</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th</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87833.177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692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897507"/>
            <a:ext cx="2644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Business Problem:</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195" y="4356261"/>
            <a:ext cx="8979000" cy="199281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Forecast for next 30 days.</a:t>
            </a:r>
            <a:endParaRPr lang="en-IN" sz="1800" dirty="0">
              <a:effectLst/>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20195" y="3806012"/>
            <a:ext cx="1544236"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52404" y="1670846"/>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a:t>
            </a:r>
          </a:p>
          <a:p>
            <a:r>
              <a:rPr lang="en-IN" sz="2000" dirty="0">
                <a:effectLst/>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250014"/>
            <a:ext cx="620507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solidFill>
                <a:latin typeface="Times New Roman" panose="02020603050405020304" pitchFamily="18" charset="0"/>
                <a:cs typeface="Times New Roman" panose="02020603050405020304" pitchFamily="18" charset="0"/>
              </a:rPr>
              <a:t>Decomposition of time series:</a:t>
            </a:r>
            <a:r>
              <a:rPr lang="en-US" sz="2800" b="1" i="0" u="none" strike="noStrike" cap="none" dirty="0">
                <a:solidFill>
                  <a:schemeClr val="tx1"/>
                </a:solidFill>
                <a:latin typeface="Times New Roman" panose="02020603050405020304" pitchFamily="18" charset="0"/>
                <a:cs typeface="Times New Roman" panose="02020603050405020304" pitchFamily="18" charset="0"/>
                <a:sym typeface="Arial"/>
              </a:rPr>
              <a:t> </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830997"/>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1600" dirty="0">
                <a:latin typeface="Times New Roman" panose="02020603050405020304" pitchFamily="18" charset="0"/>
                <a:cs typeface="Times New Roman" panose="02020603050405020304" pitchFamily="18" charset="0"/>
              </a:rPr>
              <a:t>decomposition, When we decompose data by additive decomposition with period 1 we see that, there is irregular pattern in trend and also seasonality shows straight line.  </a:t>
            </a:r>
            <a:endParaRPr lang="en-US" sz="16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46" y="773194"/>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250014"/>
            <a:ext cx="620507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solidFill>
                <a:latin typeface="Times New Roman" panose="02020603050405020304" pitchFamily="18" charset="0"/>
                <a:cs typeface="Times New Roman" panose="02020603050405020304" pitchFamily="18" charset="0"/>
              </a:rPr>
              <a:t>Decomposition of time series:</a:t>
            </a:r>
            <a:r>
              <a:rPr lang="en-US" sz="2800" b="1" i="0" u="none" strike="noStrike" cap="none" dirty="0">
                <a:solidFill>
                  <a:schemeClr val="tx1"/>
                </a:solidFill>
                <a:latin typeface="Times New Roman" panose="02020603050405020304" pitchFamily="18" charset="0"/>
                <a:cs typeface="Times New Roman" panose="02020603050405020304" pitchFamily="18" charset="0"/>
                <a:sym typeface="Arial"/>
              </a:rPr>
              <a:t> </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1" y="773194"/>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830997"/>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1600" dirty="0">
                <a:latin typeface="Times New Roman" panose="02020603050405020304" pitchFamily="18" charset="0"/>
                <a:cs typeface="Times New Roman" panose="02020603050405020304" pitchFamily="18" charset="0"/>
              </a:rPr>
              <a:t>decomposition, When we decompose data by multiplicative decomposition with period 1 we see that, The same result appears. There is irregular pattern in trend and also seasonality shows straight line.  </a:t>
            </a:r>
            <a:endParaRPr lang="en-US" sz="16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03698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397945"/>
            <a:ext cx="56247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solidFill>
                <a:latin typeface="Times New Roman" panose="02020603050405020304" pitchFamily="18" charset="0"/>
                <a:cs typeface="Times New Roman" panose="02020603050405020304" pitchFamily="18" charset="0"/>
              </a:rPr>
              <a:t>Test for stationarity (adfuller test) :</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85195" y="1330645"/>
            <a:ext cx="8663383" cy="3693319"/>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ADF Statistic: -18.88294663478722</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dirty="0">
                <a:solidFill>
                  <a:srgbClr val="00863D"/>
                </a:solidFill>
                <a:latin typeface="Times New Roman" panose="02020603050405020304" pitchFamily="18" charset="0"/>
                <a:cs typeface="Times New Roman" panose="02020603050405020304" pitchFamily="18" charset="0"/>
              </a:rPr>
              <a:t>P</a:t>
            </a:r>
            <a:r>
              <a:rPr lang="en-US" sz="1800" b="1" i="0" u="none" strike="noStrike" cap="none" dirty="0">
                <a:solidFill>
                  <a:srgbClr val="00863D"/>
                </a:solidFill>
                <a:latin typeface="Times New Roman" panose="02020603050405020304" pitchFamily="18" charset="0"/>
                <a:cs typeface="Times New Roman" panose="02020603050405020304" pitchFamily="18" charset="0"/>
                <a:sym typeface="Arial"/>
              </a:rPr>
              <a:t>-value: 0.0</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 -3.4303959138502256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5%, -2.8615602932690853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10%, -2.5667808013854176</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ADF Test – null hypothesis - non-stationary - if p-value &lt; 5% reject null hypothesis meaning is that the data in stationary</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P-value &lt; 5%: reject null hypothesis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Result: </a:t>
            </a:r>
            <a:r>
              <a:rPr lang="en-US" sz="1800" b="1" i="0" u="none" strike="noStrike" cap="none" dirty="0">
                <a:solidFill>
                  <a:srgbClr val="00B050"/>
                </a:solidFill>
                <a:latin typeface="Times New Roman" panose="02020603050405020304" pitchFamily="18" charset="0"/>
                <a:cs typeface="Times New Roman" panose="02020603050405020304" pitchFamily="18" charset="0"/>
                <a:sym typeface="Arial"/>
              </a:rPr>
              <a:t>Data is Stationary</a:t>
            </a:r>
            <a:endParaRPr lang="en-US" sz="1800" b="1" i="0"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8964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33048" y="311091"/>
            <a:ext cx="37854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solidFill>
                <a:latin typeface="Times New Roman" panose="02020603050405020304" pitchFamily="18" charset="0"/>
                <a:cs typeface="Times New Roman" panose="02020603050405020304" pitchFamily="18" charset="0"/>
              </a:rPr>
              <a:t>Train-test split :</a:t>
            </a:r>
            <a:r>
              <a:rPr lang="en-US" sz="2800" b="1" i="0" u="none" strike="noStrike" cap="none" dirty="0">
                <a:solidFill>
                  <a:schemeClr val="tx1"/>
                </a:solidFill>
                <a:latin typeface="Times New Roman" panose="02020603050405020304" pitchFamily="18" charset="0"/>
                <a:cs typeface="Times New Roman" panose="02020603050405020304" pitchFamily="18" charset="0"/>
                <a:sym typeface="Arial"/>
              </a:rPr>
              <a:t> </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44" y="834271"/>
            <a:ext cx="8834511" cy="30495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433048" y="4407038"/>
            <a:ext cx="8274854" cy="584775"/>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in our problem statement we split our </a:t>
            </a:r>
            <a:r>
              <a:rPr lang="en-US" sz="1600" dirty="0" err="1">
                <a:latin typeface="Times New Roman" panose="02020603050405020304" pitchFamily="18" charset="0"/>
                <a:cs typeface="Times New Roman" panose="02020603050405020304" pitchFamily="18" charset="0"/>
              </a:rPr>
              <a:t>dateset</a:t>
            </a:r>
            <a:r>
              <a:rPr lang="en-US" sz="1600" dirty="0">
                <a:latin typeface="Times New Roman" panose="02020603050405020304" pitchFamily="18" charset="0"/>
                <a:cs typeface="Times New Roman" panose="02020603050405020304" pitchFamily="18" charset="0"/>
              </a:rPr>
              <a:t> from 2002-2017 as training set and current year 2018 as testing set. </a:t>
            </a:r>
            <a:endParaRPr lang="en-US" sz="16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2319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02455" y="1003973"/>
            <a:ext cx="6646986" cy="400069"/>
          </a:xfrm>
          <a:prstGeom prst="rect">
            <a:avLst/>
          </a:prstGeom>
          <a:noFill/>
          <a:ln>
            <a:noFill/>
          </a:ln>
        </p:spPr>
        <p:txBody>
          <a:bodyPr spcFirstLastPara="1" wrap="square" lIns="91425" tIns="45700" rIns="91425" bIns="45700" anchor="t" anchorCtr="0">
            <a:spAutoFit/>
          </a:bodyPr>
          <a:lstStyle/>
          <a:p>
            <a:pPr algn="l"/>
            <a:r>
              <a:rPr lang="en-IN" sz="2000" b="1" i="0" dirty="0">
                <a:solidFill>
                  <a:srgbClr val="000000"/>
                </a:solidFill>
                <a:effectLst/>
                <a:latin typeface="Arial" panose="020B0604020202020204" pitchFamily="34" charset="0"/>
                <a:cs typeface="Arial" panose="020B0604020202020204" pitchFamily="34" charset="0"/>
              </a:rPr>
              <a:t>Model based Forecasting Methods :</a:t>
            </a: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457A2353-1B7A-65EC-65E7-362E7966703F}"/>
              </a:ext>
            </a:extLst>
          </p:cNvPr>
          <p:cNvSpPr txBox="1"/>
          <p:nvPr/>
        </p:nvSpPr>
        <p:spPr>
          <a:xfrm>
            <a:off x="330590" y="188438"/>
            <a:ext cx="3805312"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dirty="0">
                <a:solidFill>
                  <a:schemeClr val="accent5"/>
                </a:solidFill>
                <a:latin typeface="Times New Roman" panose="02020603050405020304" pitchFamily="18" charset="0"/>
                <a:cs typeface="Times New Roman" panose="02020603050405020304" pitchFamily="18" charset="0"/>
              </a:rPr>
              <a:t>Model Building:</a:t>
            </a:r>
            <a:endParaRPr lang="en-US" sz="1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30C1242C-F0D4-A7F0-13F0-80DF489CDAED}"/>
              </a:ext>
            </a:extLst>
          </p:cNvPr>
          <p:cNvSpPr txBox="1"/>
          <p:nvPr/>
        </p:nvSpPr>
        <p:spPr>
          <a:xfrm>
            <a:off x="457200" y="1419357"/>
            <a:ext cx="4572000" cy="307777"/>
          </a:xfrm>
          <a:prstGeom prst="rect">
            <a:avLst/>
          </a:prstGeom>
          <a:noFill/>
        </p:spPr>
        <p:txBody>
          <a:bodyPr wrap="square">
            <a:spAutoFit/>
          </a:bodyPr>
          <a:lstStyle/>
          <a:p>
            <a:pPr algn="l"/>
            <a:r>
              <a:rPr lang="en-IN" b="1" i="0" dirty="0">
                <a:solidFill>
                  <a:srgbClr val="000000"/>
                </a:solidFill>
                <a:effectLst/>
                <a:latin typeface="Arial" panose="020B0604020202020204" pitchFamily="34" charset="0"/>
                <a:cs typeface="Arial" panose="020B0604020202020204" pitchFamily="34" charset="0"/>
              </a:rPr>
              <a:t>Linear model :</a:t>
            </a:r>
          </a:p>
        </p:txBody>
      </p:sp>
      <p:pic>
        <p:nvPicPr>
          <p:cNvPr id="9" name="Picture 8">
            <a:extLst>
              <a:ext uri="{FF2B5EF4-FFF2-40B4-BE49-F238E27FC236}">
                <a16:creationId xmlns:a16="http://schemas.microsoft.com/office/drawing/2014/main" id="{9F8BC7D0-7F39-8CD0-65DD-84CA322E9B9D}"/>
              </a:ext>
            </a:extLst>
          </p:cNvPr>
          <p:cNvPicPr>
            <a:picLocks noChangeAspect="1"/>
          </p:cNvPicPr>
          <p:nvPr/>
        </p:nvPicPr>
        <p:blipFill>
          <a:blip r:embed="rId4"/>
          <a:stretch>
            <a:fillRect/>
          </a:stretch>
        </p:blipFill>
        <p:spPr>
          <a:xfrm>
            <a:off x="59479" y="1672730"/>
            <a:ext cx="8305800" cy="1971675"/>
          </a:xfrm>
          <a:prstGeom prst="rect">
            <a:avLst/>
          </a:prstGeom>
        </p:spPr>
      </p:pic>
      <p:pic>
        <p:nvPicPr>
          <p:cNvPr id="11" name="Picture 10">
            <a:extLst>
              <a:ext uri="{FF2B5EF4-FFF2-40B4-BE49-F238E27FC236}">
                <a16:creationId xmlns:a16="http://schemas.microsoft.com/office/drawing/2014/main" id="{4370DF6F-22DB-0A93-0FC7-3DA9D42071A8}"/>
              </a:ext>
            </a:extLst>
          </p:cNvPr>
          <p:cNvPicPr>
            <a:picLocks noChangeAspect="1"/>
          </p:cNvPicPr>
          <p:nvPr/>
        </p:nvPicPr>
        <p:blipFill>
          <a:blip r:embed="rId5"/>
          <a:stretch>
            <a:fillRect/>
          </a:stretch>
        </p:blipFill>
        <p:spPr>
          <a:xfrm>
            <a:off x="302455" y="3805406"/>
            <a:ext cx="7153275" cy="2000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85F5622D-8FDE-6AE5-BF9E-79A7BDEA57B5}"/>
              </a:ext>
            </a:extLst>
          </p:cNvPr>
          <p:cNvPicPr>
            <a:picLocks noChangeAspect="1"/>
          </p:cNvPicPr>
          <p:nvPr/>
        </p:nvPicPr>
        <p:blipFill>
          <a:blip r:embed="rId4"/>
          <a:stretch>
            <a:fillRect/>
          </a:stretch>
        </p:blipFill>
        <p:spPr>
          <a:xfrm>
            <a:off x="543218" y="511603"/>
            <a:ext cx="7410450" cy="2273799"/>
          </a:xfrm>
          <a:prstGeom prst="rect">
            <a:avLst/>
          </a:prstGeom>
        </p:spPr>
      </p:pic>
      <p:pic>
        <p:nvPicPr>
          <p:cNvPr id="5" name="Picture 4">
            <a:extLst>
              <a:ext uri="{FF2B5EF4-FFF2-40B4-BE49-F238E27FC236}">
                <a16:creationId xmlns:a16="http://schemas.microsoft.com/office/drawing/2014/main" id="{65083691-ABE8-7E13-D533-FBD27254068B}"/>
              </a:ext>
            </a:extLst>
          </p:cNvPr>
          <p:cNvPicPr>
            <a:picLocks noChangeAspect="1"/>
          </p:cNvPicPr>
          <p:nvPr/>
        </p:nvPicPr>
        <p:blipFill>
          <a:blip r:embed="rId5"/>
          <a:stretch>
            <a:fillRect/>
          </a:stretch>
        </p:blipFill>
        <p:spPr>
          <a:xfrm>
            <a:off x="543218" y="3153541"/>
            <a:ext cx="7219950" cy="1838115"/>
          </a:xfrm>
          <a:prstGeom prst="rect">
            <a:avLst/>
          </a:prstGeom>
        </p:spPr>
      </p:pic>
      <p:pic>
        <p:nvPicPr>
          <p:cNvPr id="9" name="Picture 8">
            <a:extLst>
              <a:ext uri="{FF2B5EF4-FFF2-40B4-BE49-F238E27FC236}">
                <a16:creationId xmlns:a16="http://schemas.microsoft.com/office/drawing/2014/main" id="{E0E3647F-4B0D-DD59-54A7-C9EE08488A59}"/>
              </a:ext>
            </a:extLst>
          </p:cNvPr>
          <p:cNvPicPr>
            <a:picLocks noChangeAspect="1"/>
          </p:cNvPicPr>
          <p:nvPr/>
        </p:nvPicPr>
        <p:blipFill>
          <a:blip r:embed="rId6"/>
          <a:stretch>
            <a:fillRect/>
          </a:stretch>
        </p:blipFill>
        <p:spPr>
          <a:xfrm>
            <a:off x="543218" y="5057565"/>
            <a:ext cx="6191250" cy="419100"/>
          </a:xfrm>
          <a:prstGeom prst="rect">
            <a:avLst/>
          </a:prstGeom>
        </p:spPr>
      </p:pic>
    </p:spTree>
    <p:extLst>
      <p:ext uri="{BB962C8B-B14F-4D97-AF65-F5344CB8AC3E}">
        <p14:creationId xmlns:p14="http://schemas.microsoft.com/office/powerpoint/2010/main" val="803815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34F6395F-1683-C3FC-2964-6855EEBA492D}"/>
              </a:ext>
            </a:extLst>
          </p:cNvPr>
          <p:cNvPicPr>
            <a:picLocks noChangeAspect="1"/>
          </p:cNvPicPr>
          <p:nvPr/>
        </p:nvPicPr>
        <p:blipFill>
          <a:blip r:embed="rId4"/>
          <a:stretch>
            <a:fillRect/>
          </a:stretch>
        </p:blipFill>
        <p:spPr>
          <a:xfrm>
            <a:off x="0" y="58558"/>
            <a:ext cx="7586559" cy="1675829"/>
          </a:xfrm>
          <a:prstGeom prst="rect">
            <a:avLst/>
          </a:prstGeom>
        </p:spPr>
      </p:pic>
      <p:pic>
        <p:nvPicPr>
          <p:cNvPr id="5" name="Picture 4">
            <a:extLst>
              <a:ext uri="{FF2B5EF4-FFF2-40B4-BE49-F238E27FC236}">
                <a16:creationId xmlns:a16="http://schemas.microsoft.com/office/drawing/2014/main" id="{1F7B6547-A8E6-BF5C-DC95-D9E876046D15}"/>
              </a:ext>
            </a:extLst>
          </p:cNvPr>
          <p:cNvPicPr>
            <a:picLocks noChangeAspect="1"/>
          </p:cNvPicPr>
          <p:nvPr/>
        </p:nvPicPr>
        <p:blipFill>
          <a:blip r:embed="rId5"/>
          <a:stretch>
            <a:fillRect/>
          </a:stretch>
        </p:blipFill>
        <p:spPr>
          <a:xfrm>
            <a:off x="185195" y="1814758"/>
            <a:ext cx="2609850" cy="314325"/>
          </a:xfrm>
          <a:prstGeom prst="rect">
            <a:avLst/>
          </a:prstGeom>
        </p:spPr>
      </p:pic>
      <p:pic>
        <p:nvPicPr>
          <p:cNvPr id="9" name="Picture 8">
            <a:extLst>
              <a:ext uri="{FF2B5EF4-FFF2-40B4-BE49-F238E27FC236}">
                <a16:creationId xmlns:a16="http://schemas.microsoft.com/office/drawing/2014/main" id="{FE51B98C-B649-BBA9-FD7C-3C60282FD052}"/>
              </a:ext>
            </a:extLst>
          </p:cNvPr>
          <p:cNvPicPr>
            <a:picLocks noChangeAspect="1"/>
          </p:cNvPicPr>
          <p:nvPr/>
        </p:nvPicPr>
        <p:blipFill>
          <a:blip r:embed="rId6"/>
          <a:stretch>
            <a:fillRect/>
          </a:stretch>
        </p:blipFill>
        <p:spPr>
          <a:xfrm>
            <a:off x="-1" y="2065019"/>
            <a:ext cx="9039225" cy="2066925"/>
          </a:xfrm>
          <a:prstGeom prst="rect">
            <a:avLst/>
          </a:prstGeom>
        </p:spPr>
      </p:pic>
      <p:pic>
        <p:nvPicPr>
          <p:cNvPr id="11" name="Picture 10">
            <a:extLst>
              <a:ext uri="{FF2B5EF4-FFF2-40B4-BE49-F238E27FC236}">
                <a16:creationId xmlns:a16="http://schemas.microsoft.com/office/drawing/2014/main" id="{9228A164-006D-54F8-7328-91821661E7E8}"/>
              </a:ext>
            </a:extLst>
          </p:cNvPr>
          <p:cNvPicPr>
            <a:picLocks noChangeAspect="1"/>
          </p:cNvPicPr>
          <p:nvPr/>
        </p:nvPicPr>
        <p:blipFill>
          <a:blip r:embed="rId7"/>
          <a:stretch>
            <a:fillRect/>
          </a:stretch>
        </p:blipFill>
        <p:spPr>
          <a:xfrm>
            <a:off x="0" y="4223638"/>
            <a:ext cx="2638425" cy="257175"/>
          </a:xfrm>
          <a:prstGeom prst="rect">
            <a:avLst/>
          </a:prstGeom>
        </p:spPr>
      </p:pic>
      <p:pic>
        <p:nvPicPr>
          <p:cNvPr id="13" name="Picture 12">
            <a:extLst>
              <a:ext uri="{FF2B5EF4-FFF2-40B4-BE49-F238E27FC236}">
                <a16:creationId xmlns:a16="http://schemas.microsoft.com/office/drawing/2014/main" id="{946205FA-55B8-B9D8-97EE-2D6D4EA98184}"/>
              </a:ext>
            </a:extLst>
          </p:cNvPr>
          <p:cNvPicPr>
            <a:picLocks noChangeAspect="1"/>
          </p:cNvPicPr>
          <p:nvPr/>
        </p:nvPicPr>
        <p:blipFill>
          <a:blip r:embed="rId8"/>
          <a:stretch>
            <a:fillRect/>
          </a:stretch>
        </p:blipFill>
        <p:spPr>
          <a:xfrm>
            <a:off x="0" y="4462576"/>
            <a:ext cx="9039225" cy="2032000"/>
          </a:xfrm>
          <a:prstGeom prst="rect">
            <a:avLst/>
          </a:prstGeom>
        </p:spPr>
      </p:pic>
      <p:pic>
        <p:nvPicPr>
          <p:cNvPr id="17" name="Picture 16">
            <a:extLst>
              <a:ext uri="{FF2B5EF4-FFF2-40B4-BE49-F238E27FC236}">
                <a16:creationId xmlns:a16="http://schemas.microsoft.com/office/drawing/2014/main" id="{2EA1B364-B4E5-3DA8-7F29-3DCBD5397A0C}"/>
              </a:ext>
            </a:extLst>
          </p:cNvPr>
          <p:cNvPicPr>
            <a:picLocks noChangeAspect="1"/>
          </p:cNvPicPr>
          <p:nvPr/>
        </p:nvPicPr>
        <p:blipFill>
          <a:blip r:embed="rId9"/>
          <a:stretch>
            <a:fillRect/>
          </a:stretch>
        </p:blipFill>
        <p:spPr>
          <a:xfrm>
            <a:off x="0" y="6494576"/>
            <a:ext cx="2543175" cy="190500"/>
          </a:xfrm>
          <a:prstGeom prst="rect">
            <a:avLst/>
          </a:prstGeom>
        </p:spPr>
      </p:pic>
    </p:spTree>
    <p:extLst>
      <p:ext uri="{BB962C8B-B14F-4D97-AF65-F5344CB8AC3E}">
        <p14:creationId xmlns:p14="http://schemas.microsoft.com/office/powerpoint/2010/main" val="354771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AFA11B70-4499-2BAC-D06E-5B9FF2720441}"/>
              </a:ext>
            </a:extLst>
          </p:cNvPr>
          <p:cNvSpPr txBox="1"/>
          <p:nvPr/>
        </p:nvSpPr>
        <p:spPr>
          <a:xfrm>
            <a:off x="185194" y="305924"/>
            <a:ext cx="7577973"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Arial"/>
              </a:rPr>
              <a:t>AR Model(Autoregressive (AR)) :</a:t>
            </a:r>
          </a:p>
          <a:p>
            <a:pPr marL="0" marR="0" lvl="0" indent="0" algn="l" rtl="0">
              <a:lnSpc>
                <a:spcPct val="100000"/>
              </a:lnSpc>
              <a:spcBef>
                <a:spcPts val="0"/>
              </a:spcBef>
              <a:spcAft>
                <a:spcPts val="0"/>
              </a:spcAft>
              <a:buClr>
                <a:srgbClr val="000000"/>
              </a:buClr>
              <a:buSzPts val="2800"/>
              <a:buFont typeface="Arial"/>
              <a:buNone/>
            </a:pPr>
            <a:r>
              <a:rPr lang="en-US" sz="1800" i="0" u="none" strike="noStrike" cap="none" dirty="0">
                <a:solidFill>
                  <a:schemeClr val="tx1"/>
                </a:solidFill>
                <a:latin typeface="Times New Roman" panose="02020603050405020304" pitchFamily="18" charset="0"/>
                <a:cs typeface="Times New Roman" panose="02020603050405020304" pitchFamily="18" charset="0"/>
                <a:sym typeface="Arial"/>
              </a:rPr>
              <a:t>is a time series model that uses past observations to predict future values.  </a:t>
            </a:r>
          </a:p>
        </p:txBody>
      </p:sp>
      <p:pic>
        <p:nvPicPr>
          <p:cNvPr id="7" name="Picture 6">
            <a:extLst>
              <a:ext uri="{FF2B5EF4-FFF2-40B4-BE49-F238E27FC236}">
                <a16:creationId xmlns:a16="http://schemas.microsoft.com/office/drawing/2014/main" id="{A74774B4-2CF9-3695-497E-8A6D2E66969A}"/>
              </a:ext>
            </a:extLst>
          </p:cNvPr>
          <p:cNvPicPr>
            <a:picLocks noChangeAspect="1"/>
          </p:cNvPicPr>
          <p:nvPr/>
        </p:nvPicPr>
        <p:blipFill>
          <a:blip r:embed="rId4"/>
          <a:stretch>
            <a:fillRect/>
          </a:stretch>
        </p:blipFill>
        <p:spPr>
          <a:xfrm>
            <a:off x="61912" y="952254"/>
            <a:ext cx="9020175" cy="1622133"/>
          </a:xfrm>
          <a:prstGeom prst="rect">
            <a:avLst/>
          </a:prstGeom>
        </p:spPr>
      </p:pic>
      <p:sp>
        <p:nvSpPr>
          <p:cNvPr id="10" name="TextBox 9">
            <a:extLst>
              <a:ext uri="{FF2B5EF4-FFF2-40B4-BE49-F238E27FC236}">
                <a16:creationId xmlns:a16="http://schemas.microsoft.com/office/drawing/2014/main" id="{72BD8CBC-C431-92D7-BFBA-E39297699912}"/>
              </a:ext>
            </a:extLst>
          </p:cNvPr>
          <p:cNvSpPr txBox="1"/>
          <p:nvPr/>
        </p:nvSpPr>
        <p:spPr>
          <a:xfrm>
            <a:off x="185194" y="2834585"/>
            <a:ext cx="8593046"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dirty="0">
                <a:solidFill>
                  <a:schemeClr val="tx1"/>
                </a:solidFill>
                <a:latin typeface="Times New Roman" panose="02020603050405020304" pitchFamily="18" charset="0"/>
                <a:cs typeface="Times New Roman" panose="02020603050405020304" pitchFamily="18" charset="0"/>
                <a:sym typeface="Arial"/>
              </a:rPr>
              <a:t>ARIMA (Autoregressive Integrated Moving Average): </a:t>
            </a:r>
          </a:p>
          <a:p>
            <a:pPr marL="0" marR="0" lvl="0" indent="0" algn="l" rtl="0">
              <a:lnSpc>
                <a:spcPct val="100000"/>
              </a:lnSpc>
              <a:spcBef>
                <a:spcPts val="0"/>
              </a:spcBef>
              <a:spcAft>
                <a:spcPts val="0"/>
              </a:spcAft>
              <a:buClr>
                <a:srgbClr val="000000"/>
              </a:buClr>
              <a:buSzPts val="2800"/>
              <a:buFont typeface="Arial"/>
              <a:buNone/>
            </a:pPr>
            <a:r>
              <a:rPr lang="en-US" sz="1600" i="0" u="none" strike="noStrike" cap="none" dirty="0">
                <a:solidFill>
                  <a:schemeClr val="tx1"/>
                </a:solidFill>
                <a:latin typeface="Times New Roman" panose="02020603050405020304" pitchFamily="18" charset="0"/>
                <a:cs typeface="Times New Roman" panose="02020603050405020304" pitchFamily="18" charset="0"/>
                <a:sym typeface="Arial"/>
              </a:rPr>
              <a:t>It is a time series model that combines autoregression, differencing, and moving average techniques to capture both the linear and non-linear trends in the data.</a:t>
            </a:r>
          </a:p>
        </p:txBody>
      </p:sp>
      <p:pic>
        <p:nvPicPr>
          <p:cNvPr id="12" name="Picture 11">
            <a:extLst>
              <a:ext uri="{FF2B5EF4-FFF2-40B4-BE49-F238E27FC236}">
                <a16:creationId xmlns:a16="http://schemas.microsoft.com/office/drawing/2014/main" id="{688DED78-499B-5B8B-3343-88A06CB0C98B}"/>
              </a:ext>
            </a:extLst>
          </p:cNvPr>
          <p:cNvPicPr>
            <a:picLocks noChangeAspect="1"/>
          </p:cNvPicPr>
          <p:nvPr/>
        </p:nvPicPr>
        <p:blipFill>
          <a:blip r:embed="rId5"/>
          <a:stretch>
            <a:fillRect/>
          </a:stretch>
        </p:blipFill>
        <p:spPr>
          <a:xfrm>
            <a:off x="185194" y="3797445"/>
            <a:ext cx="6972300" cy="1333500"/>
          </a:xfrm>
          <a:prstGeom prst="rect">
            <a:avLst/>
          </a:prstGeom>
        </p:spPr>
      </p:pic>
      <p:pic>
        <p:nvPicPr>
          <p:cNvPr id="14" name="Picture 13">
            <a:extLst>
              <a:ext uri="{FF2B5EF4-FFF2-40B4-BE49-F238E27FC236}">
                <a16:creationId xmlns:a16="http://schemas.microsoft.com/office/drawing/2014/main" id="{0B9990B8-24FA-C7F6-375D-D2B8F7AE64BD}"/>
              </a:ext>
            </a:extLst>
          </p:cNvPr>
          <p:cNvPicPr>
            <a:picLocks noChangeAspect="1"/>
          </p:cNvPicPr>
          <p:nvPr/>
        </p:nvPicPr>
        <p:blipFill>
          <a:blip r:embed="rId6"/>
          <a:stretch>
            <a:fillRect/>
          </a:stretch>
        </p:blipFill>
        <p:spPr>
          <a:xfrm>
            <a:off x="138111" y="5262808"/>
            <a:ext cx="8867775" cy="1285875"/>
          </a:xfrm>
          <a:prstGeom prst="rect">
            <a:avLst/>
          </a:prstGeom>
        </p:spPr>
      </p:pic>
    </p:spTree>
    <p:extLst>
      <p:ext uri="{BB962C8B-B14F-4D97-AF65-F5344CB8AC3E}">
        <p14:creationId xmlns:p14="http://schemas.microsoft.com/office/powerpoint/2010/main" val="2990485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 name="Picture 3">
            <a:extLst>
              <a:ext uri="{FF2B5EF4-FFF2-40B4-BE49-F238E27FC236}">
                <a16:creationId xmlns:a16="http://schemas.microsoft.com/office/drawing/2014/main" id="{7DCCA358-0365-7322-549B-32AB974AB9FC}"/>
              </a:ext>
            </a:extLst>
          </p:cNvPr>
          <p:cNvPicPr>
            <a:picLocks noChangeAspect="1"/>
          </p:cNvPicPr>
          <p:nvPr/>
        </p:nvPicPr>
        <p:blipFill>
          <a:blip r:embed="rId3"/>
          <a:stretch>
            <a:fillRect/>
          </a:stretch>
        </p:blipFill>
        <p:spPr>
          <a:xfrm>
            <a:off x="0" y="126028"/>
            <a:ext cx="9144000" cy="2552207"/>
          </a:xfrm>
          <a:prstGeom prst="rect">
            <a:avLst/>
          </a:prstGeom>
        </p:spPr>
      </p:pic>
      <p:pic>
        <p:nvPicPr>
          <p:cNvPr id="7" name="Picture 6">
            <a:extLst>
              <a:ext uri="{FF2B5EF4-FFF2-40B4-BE49-F238E27FC236}">
                <a16:creationId xmlns:a16="http://schemas.microsoft.com/office/drawing/2014/main" id="{76B75311-058E-111D-46D2-ED75EF2FF31F}"/>
              </a:ext>
            </a:extLst>
          </p:cNvPr>
          <p:cNvPicPr>
            <a:picLocks noChangeAspect="1"/>
          </p:cNvPicPr>
          <p:nvPr/>
        </p:nvPicPr>
        <p:blipFill>
          <a:blip r:embed="rId4"/>
          <a:stretch>
            <a:fillRect/>
          </a:stretch>
        </p:blipFill>
        <p:spPr>
          <a:xfrm>
            <a:off x="0" y="2678235"/>
            <a:ext cx="7791450" cy="1190625"/>
          </a:xfrm>
          <a:prstGeom prst="rect">
            <a:avLst/>
          </a:prstGeom>
        </p:spPr>
      </p:pic>
      <p:pic>
        <p:nvPicPr>
          <p:cNvPr id="10" name="Picture 9">
            <a:extLst>
              <a:ext uri="{FF2B5EF4-FFF2-40B4-BE49-F238E27FC236}">
                <a16:creationId xmlns:a16="http://schemas.microsoft.com/office/drawing/2014/main" id="{E5233A15-3117-5483-3914-009064F772D0}"/>
              </a:ext>
            </a:extLst>
          </p:cNvPr>
          <p:cNvPicPr>
            <a:picLocks noChangeAspect="1"/>
          </p:cNvPicPr>
          <p:nvPr/>
        </p:nvPicPr>
        <p:blipFill>
          <a:blip r:embed="rId5"/>
          <a:stretch>
            <a:fillRect/>
          </a:stretch>
        </p:blipFill>
        <p:spPr>
          <a:xfrm>
            <a:off x="76200" y="3868860"/>
            <a:ext cx="2552700" cy="228600"/>
          </a:xfrm>
          <a:prstGeom prst="rect">
            <a:avLst/>
          </a:prstGeom>
        </p:spPr>
      </p:pic>
      <p:pic>
        <p:nvPicPr>
          <p:cNvPr id="2050" name="Picture 2">
            <a:extLst>
              <a:ext uri="{FF2B5EF4-FFF2-40B4-BE49-F238E27FC236}">
                <a16:creationId xmlns:a16="http://schemas.microsoft.com/office/drawing/2014/main" id="{50F3AB20-C763-C5DD-650E-F44DB9F69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483" y="4097460"/>
            <a:ext cx="614758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39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A6F5C67F-4471-6B72-0F77-CC9164B602FC}"/>
              </a:ext>
            </a:extLst>
          </p:cNvPr>
          <p:cNvPicPr>
            <a:picLocks noChangeAspect="1"/>
          </p:cNvPicPr>
          <p:nvPr/>
        </p:nvPicPr>
        <p:blipFill>
          <a:blip r:embed="rId4"/>
          <a:stretch>
            <a:fillRect/>
          </a:stretch>
        </p:blipFill>
        <p:spPr>
          <a:xfrm>
            <a:off x="0" y="1331257"/>
            <a:ext cx="9144000" cy="3275180"/>
          </a:xfrm>
          <a:prstGeom prst="rect">
            <a:avLst/>
          </a:prstGeom>
        </p:spPr>
      </p:pic>
      <p:pic>
        <p:nvPicPr>
          <p:cNvPr id="7" name="Picture 6">
            <a:extLst>
              <a:ext uri="{FF2B5EF4-FFF2-40B4-BE49-F238E27FC236}">
                <a16:creationId xmlns:a16="http://schemas.microsoft.com/office/drawing/2014/main" id="{179A132F-19A3-A7B9-53A3-8891D446CECA}"/>
              </a:ext>
            </a:extLst>
          </p:cNvPr>
          <p:cNvPicPr>
            <a:picLocks noChangeAspect="1"/>
          </p:cNvPicPr>
          <p:nvPr/>
        </p:nvPicPr>
        <p:blipFill>
          <a:blip r:embed="rId5"/>
          <a:stretch>
            <a:fillRect/>
          </a:stretch>
        </p:blipFill>
        <p:spPr>
          <a:xfrm>
            <a:off x="0" y="4726012"/>
            <a:ext cx="7867650" cy="1162050"/>
          </a:xfrm>
          <a:prstGeom prst="rect">
            <a:avLst/>
          </a:prstGeom>
        </p:spPr>
      </p:pic>
      <p:pic>
        <p:nvPicPr>
          <p:cNvPr id="10" name="Picture 9">
            <a:extLst>
              <a:ext uri="{FF2B5EF4-FFF2-40B4-BE49-F238E27FC236}">
                <a16:creationId xmlns:a16="http://schemas.microsoft.com/office/drawing/2014/main" id="{F84AAAF5-255D-B957-7AD2-B10508C92AF1}"/>
              </a:ext>
            </a:extLst>
          </p:cNvPr>
          <p:cNvPicPr>
            <a:picLocks noChangeAspect="1"/>
          </p:cNvPicPr>
          <p:nvPr/>
        </p:nvPicPr>
        <p:blipFill>
          <a:blip r:embed="rId6"/>
          <a:stretch>
            <a:fillRect/>
          </a:stretch>
        </p:blipFill>
        <p:spPr>
          <a:xfrm>
            <a:off x="138625" y="6007638"/>
            <a:ext cx="2705100" cy="266700"/>
          </a:xfrm>
          <a:prstGeom prst="rect">
            <a:avLst/>
          </a:prstGeom>
        </p:spPr>
      </p:pic>
      <p:sp>
        <p:nvSpPr>
          <p:cNvPr id="12" name="TextBox 11">
            <a:extLst>
              <a:ext uri="{FF2B5EF4-FFF2-40B4-BE49-F238E27FC236}">
                <a16:creationId xmlns:a16="http://schemas.microsoft.com/office/drawing/2014/main" id="{639C23A5-9643-C5AF-CF96-C07506657094}"/>
              </a:ext>
            </a:extLst>
          </p:cNvPr>
          <p:cNvSpPr txBox="1"/>
          <p:nvPr/>
        </p:nvSpPr>
        <p:spPr>
          <a:xfrm>
            <a:off x="265674" y="305924"/>
            <a:ext cx="7336302" cy="830997"/>
          </a:xfrm>
          <a:prstGeom prst="rect">
            <a:avLst/>
          </a:prstGeom>
          <a:noFill/>
        </p:spPr>
        <p:txBody>
          <a:bodyPr wrap="square">
            <a:spAutoFit/>
          </a:bodyPr>
          <a:lstStyle/>
          <a:p>
            <a:r>
              <a:rPr lang="en-IN" sz="1600" b="1" dirty="0"/>
              <a:t>SARIMA Model/Seasonal ARIMA (SARIMA): </a:t>
            </a:r>
          </a:p>
          <a:p>
            <a:r>
              <a:rPr lang="en-IN" sz="1600" dirty="0"/>
              <a:t>is an extension of the ARIMA model that takes into account the seasonality of the data. It adds seasonal components to the ARIMA model.</a:t>
            </a:r>
          </a:p>
        </p:txBody>
      </p:sp>
    </p:spTree>
    <p:extLst>
      <p:ext uri="{BB962C8B-B14F-4D97-AF65-F5344CB8AC3E}">
        <p14:creationId xmlns:p14="http://schemas.microsoft.com/office/powerpoint/2010/main" val="142844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54237" y="2842266"/>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Exploratory Data Analysis (EDA)</a:t>
            </a:r>
            <a:endParaRPr sz="1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639C23A5-9643-C5AF-CF96-C07506657094}"/>
              </a:ext>
            </a:extLst>
          </p:cNvPr>
          <p:cNvSpPr txBox="1"/>
          <p:nvPr/>
        </p:nvSpPr>
        <p:spPr>
          <a:xfrm>
            <a:off x="185195" y="305924"/>
            <a:ext cx="7517832" cy="1323439"/>
          </a:xfrm>
          <a:prstGeom prst="rect">
            <a:avLst/>
          </a:prstGeom>
          <a:noFill/>
        </p:spPr>
        <p:txBody>
          <a:bodyPr wrap="square">
            <a:spAutoFit/>
          </a:bodyPr>
          <a:lstStyle/>
          <a:p>
            <a:r>
              <a:rPr lang="en-US" sz="1600" b="1" dirty="0"/>
              <a:t>Prophet: </a:t>
            </a:r>
          </a:p>
          <a:p>
            <a:r>
              <a:rPr lang="en-US" sz="1600" dirty="0"/>
              <a:t>Is a time series forecasting model developed by Facebook. It is designed to handle time series data with multiple seasonality, as well as missing values and outliers. Prophet uses a decomposable time series model with three main components: trend, seasonality, and holidays.</a:t>
            </a:r>
            <a:endParaRPr lang="en-IN" sz="1600" dirty="0"/>
          </a:p>
        </p:txBody>
      </p:sp>
      <p:pic>
        <p:nvPicPr>
          <p:cNvPr id="3" name="Picture 2">
            <a:extLst>
              <a:ext uri="{FF2B5EF4-FFF2-40B4-BE49-F238E27FC236}">
                <a16:creationId xmlns:a16="http://schemas.microsoft.com/office/drawing/2014/main" id="{09B97AB7-353C-4533-801D-264AA64A1070}"/>
              </a:ext>
            </a:extLst>
          </p:cNvPr>
          <p:cNvPicPr>
            <a:picLocks noChangeAspect="1"/>
          </p:cNvPicPr>
          <p:nvPr/>
        </p:nvPicPr>
        <p:blipFill>
          <a:blip r:embed="rId4"/>
          <a:stretch>
            <a:fillRect/>
          </a:stretch>
        </p:blipFill>
        <p:spPr>
          <a:xfrm>
            <a:off x="310319" y="1758098"/>
            <a:ext cx="7267575" cy="2162175"/>
          </a:xfrm>
          <a:prstGeom prst="rect">
            <a:avLst/>
          </a:prstGeom>
        </p:spPr>
      </p:pic>
      <p:pic>
        <p:nvPicPr>
          <p:cNvPr id="9" name="Picture 8">
            <a:extLst>
              <a:ext uri="{FF2B5EF4-FFF2-40B4-BE49-F238E27FC236}">
                <a16:creationId xmlns:a16="http://schemas.microsoft.com/office/drawing/2014/main" id="{265B742E-368E-D691-20CD-7BA637C82239}"/>
              </a:ext>
            </a:extLst>
          </p:cNvPr>
          <p:cNvPicPr>
            <a:picLocks noChangeAspect="1"/>
          </p:cNvPicPr>
          <p:nvPr/>
        </p:nvPicPr>
        <p:blipFill>
          <a:blip r:embed="rId5"/>
          <a:stretch>
            <a:fillRect/>
          </a:stretch>
        </p:blipFill>
        <p:spPr>
          <a:xfrm>
            <a:off x="386518" y="4532776"/>
            <a:ext cx="7115175" cy="2019300"/>
          </a:xfrm>
          <a:prstGeom prst="rect">
            <a:avLst/>
          </a:prstGeom>
        </p:spPr>
      </p:pic>
      <p:sp>
        <p:nvSpPr>
          <p:cNvPr id="4" name="TextBox 3">
            <a:extLst>
              <a:ext uri="{FF2B5EF4-FFF2-40B4-BE49-F238E27FC236}">
                <a16:creationId xmlns:a16="http://schemas.microsoft.com/office/drawing/2014/main" id="{7DF2A8C2-27B1-962D-D4DF-AD97E212343C}"/>
              </a:ext>
            </a:extLst>
          </p:cNvPr>
          <p:cNvSpPr txBox="1"/>
          <p:nvPr/>
        </p:nvSpPr>
        <p:spPr>
          <a:xfrm>
            <a:off x="310319" y="4049008"/>
            <a:ext cx="7115175"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600" b="1" dirty="0">
                <a:solidFill>
                  <a:schemeClr val="tx1"/>
                </a:solidFill>
                <a:latin typeface="Times New Roman" panose="02020603050405020304" pitchFamily="18" charset="0"/>
                <a:cs typeface="Times New Roman" panose="02020603050405020304" pitchFamily="18" charset="0"/>
              </a:rPr>
              <a:t>Model with holidays:</a:t>
            </a:r>
            <a:endParaRPr lang="en-US" sz="16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778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6B1C194B-2542-721A-D7B7-AC26C9993248}"/>
              </a:ext>
            </a:extLst>
          </p:cNvPr>
          <p:cNvPicPr>
            <a:picLocks noChangeAspect="1"/>
          </p:cNvPicPr>
          <p:nvPr/>
        </p:nvPicPr>
        <p:blipFill>
          <a:blip r:embed="rId4"/>
          <a:stretch>
            <a:fillRect/>
          </a:stretch>
        </p:blipFill>
        <p:spPr>
          <a:xfrm>
            <a:off x="297034" y="2246402"/>
            <a:ext cx="8324850" cy="2943225"/>
          </a:xfrm>
          <a:prstGeom prst="rect">
            <a:avLst/>
          </a:prstGeom>
        </p:spPr>
      </p:pic>
      <p:sp>
        <p:nvSpPr>
          <p:cNvPr id="6" name="TextBox 5">
            <a:extLst>
              <a:ext uri="{FF2B5EF4-FFF2-40B4-BE49-F238E27FC236}">
                <a16:creationId xmlns:a16="http://schemas.microsoft.com/office/drawing/2014/main" id="{81723C88-8412-D708-6D28-13411A3EAC7F}"/>
              </a:ext>
            </a:extLst>
          </p:cNvPr>
          <p:cNvSpPr txBox="1"/>
          <p:nvPr/>
        </p:nvSpPr>
        <p:spPr>
          <a:xfrm>
            <a:off x="297034" y="511604"/>
            <a:ext cx="8661771" cy="1323439"/>
          </a:xfrm>
          <a:prstGeom prst="rect">
            <a:avLst/>
          </a:prstGeom>
          <a:noFill/>
        </p:spPr>
        <p:txBody>
          <a:bodyPr wrap="square">
            <a:spAutoFit/>
          </a:bodyPr>
          <a:lstStyle/>
          <a:p>
            <a:r>
              <a:rPr lang="en-US" sz="1600" b="1" dirty="0" err="1"/>
              <a:t>XGBoost</a:t>
            </a:r>
            <a:r>
              <a:rPr lang="en-US" sz="1600" b="1" dirty="0"/>
              <a:t>(Extreme Gradient Boosting): </a:t>
            </a:r>
          </a:p>
          <a:p>
            <a:r>
              <a:rPr lang="en-US" sz="1600" dirty="0"/>
              <a:t>It is a machine learning algorithm that is used for both regression and classification tasks. </a:t>
            </a:r>
            <a:r>
              <a:rPr lang="en-US" sz="1600" dirty="0" err="1"/>
              <a:t>XGBoost</a:t>
            </a:r>
            <a:r>
              <a:rPr lang="en-US" sz="1600" dirty="0"/>
              <a:t> uses decision trees as its base learners, and trains them in a gradient boosting framework to minimize a loss function. It is known for its high accuracy and speed, and is widely used for forecasting and other time series applications.</a:t>
            </a:r>
            <a:endParaRPr lang="en-IN" sz="1600" dirty="0"/>
          </a:p>
        </p:txBody>
      </p:sp>
    </p:spTree>
    <p:extLst>
      <p:ext uri="{BB962C8B-B14F-4D97-AF65-F5344CB8AC3E}">
        <p14:creationId xmlns:p14="http://schemas.microsoft.com/office/powerpoint/2010/main" val="2810152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accent5"/>
                </a:solidFill>
                <a:latin typeface="Times New Roman" panose="02020603050405020304" pitchFamily="18" charset="0"/>
                <a:cs typeface="Times New Roman" panose="02020603050405020304" pitchFamily="18" charset="0"/>
                <a:sym typeface="Arial"/>
              </a:rPr>
              <a:t>Thank You !</a:t>
            </a: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46698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85195" y="511604"/>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set details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85195" y="1037964"/>
            <a:ext cx="845165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a:t>
            </a:r>
            <a:r>
              <a:rPr lang="en-US" sz="1800" dirty="0">
                <a:solidFill>
                  <a:schemeClr val="dk1"/>
                </a:solidFill>
                <a:latin typeface="Times New Roman" panose="02020603050405020304" pitchFamily="18" charset="0"/>
                <a:cs typeface="Times New Roman" panose="02020603050405020304" pitchFamily="18" charset="0"/>
                <a:sym typeface="Century Gothic"/>
              </a:rPr>
              <a:t> is in datetime format. One day has 24 observations of at interval of 1 hours each.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i="0" u="sng" dirty="0">
                <a:solidFill>
                  <a:srgbClr val="000000"/>
                </a:solidFill>
                <a:effectLst/>
                <a:latin typeface="Times New Roman" panose="02020603050405020304" pitchFamily="18" charset="0"/>
                <a:cs typeface="Times New Roman" panose="02020603050405020304" pitchFamily="18" charset="0"/>
              </a:rPr>
              <a:t>2002-04-01</a:t>
            </a:r>
            <a:r>
              <a:rPr lang="en-IN" sz="1800" b="0" i="0" dirty="0">
                <a:solidFill>
                  <a:srgbClr val="000000"/>
                </a:solidFill>
                <a:effectLst/>
                <a:latin typeface="Times New Roman" panose="02020603050405020304" pitchFamily="18" charset="0"/>
                <a:cs typeface="Times New Roman" panose="02020603050405020304" pitchFamily="18" charset="0"/>
              </a:rPr>
              <a:t> to </a:t>
            </a:r>
            <a:r>
              <a:rPr lang="en-IN" sz="1800" b="1" i="0" u="sng" dirty="0">
                <a:solidFill>
                  <a:srgbClr val="000000"/>
                </a:solidFill>
                <a:effectLst/>
                <a:latin typeface="Times New Roman" panose="02020603050405020304" pitchFamily="18" charset="0"/>
                <a:cs typeface="Times New Roman" panose="02020603050405020304" pitchFamily="18" charset="0"/>
              </a:rPr>
              <a:t>2018-08-03</a:t>
            </a:r>
            <a:r>
              <a:rPr lang="en-IN" sz="1800" b="1" i="0" dirty="0">
                <a:solidFill>
                  <a:srgbClr val="000000"/>
                </a:solidFill>
                <a:effectLst/>
                <a:latin typeface="Times New Roman" panose="02020603050405020304" pitchFamily="18" charset="0"/>
                <a:cs typeface="Times New Roman" panose="02020603050405020304" pitchFamily="18"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u="none" strike="noStrike" cap="none" dirty="0">
                <a:latin typeface="Times New Roman" panose="02020603050405020304" pitchFamily="18" charset="0"/>
                <a:cs typeface="Times New Roman" panose="02020603050405020304" pitchFamily="18" charset="0"/>
                <a:sym typeface="Arial"/>
              </a:rPr>
              <a:t>PJMW_</a:t>
            </a:r>
            <a:r>
              <a:rPr lang="en-IN" sz="1800" dirty="0">
                <a:latin typeface="Times New Roman" panose="02020603050405020304" pitchFamily="18" charset="0"/>
                <a:cs typeface="Times New Roman" panose="02020603050405020304" pitchFamily="18" charset="0"/>
              </a:rPr>
              <a:t>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1976061591"/>
              </p:ext>
            </p:extLst>
          </p:nvPr>
        </p:nvGraphicFramePr>
        <p:xfrm>
          <a:off x="185195" y="2954179"/>
          <a:ext cx="5581845" cy="365760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179128">
                <a:tc>
                  <a:txBody>
                    <a:bodyPr/>
                    <a:lstStyle/>
                    <a:p>
                      <a:endParaRPr lang="en-IN">
                        <a:effectLst/>
                        <a:latin typeface="+mj-l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mj-lt"/>
                        </a:rPr>
                        <a:t>Datetime</a:t>
                      </a:r>
                      <a:endParaRPr lang="en-IN">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PJMW_MW</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04518">
                <a:tc>
                  <a:txBody>
                    <a:bodyPr/>
                    <a:lstStyle/>
                    <a:p>
                      <a:r>
                        <a:rPr lang="en-IN" b="1" i="0" dirty="0">
                          <a:solidFill>
                            <a:srgbClr val="000000"/>
                          </a:solidFill>
                          <a:effectLst/>
                          <a:latin typeface="+mj-lt"/>
                        </a:rPr>
                        <a:t>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2002-04-01 01:00:00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4374</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04518">
                <a:tc>
                  <a:txBody>
                    <a:bodyPr/>
                    <a:lstStyle/>
                    <a:p>
                      <a:r>
                        <a:rPr lang="en-IN" b="1" i="0">
                          <a:solidFill>
                            <a:srgbClr val="000000"/>
                          </a:solidFill>
                          <a:effectLst/>
                          <a:latin typeface="+mj-lt"/>
                        </a:rPr>
                        <a:t>1</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02:00:00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4306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04518">
                <a:tc>
                  <a:txBody>
                    <a:bodyPr/>
                    <a:lstStyle/>
                    <a:p>
                      <a:r>
                        <a:rPr lang="en-IN" b="1" i="0">
                          <a:solidFill>
                            <a:srgbClr val="000000"/>
                          </a:solidFill>
                          <a:effectLst/>
                          <a:latin typeface="+mj-lt"/>
                        </a:rPr>
                        <a:t>2</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03:00:00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4322</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04518">
                <a:tc>
                  <a:txBody>
                    <a:bodyPr/>
                    <a:lstStyle/>
                    <a:p>
                      <a:r>
                        <a:rPr lang="en-IN" b="1" i="0">
                          <a:solidFill>
                            <a:srgbClr val="000000"/>
                          </a:solidFill>
                          <a:effectLst/>
                          <a:latin typeface="+mj-lt"/>
                        </a:rPr>
                        <a:t>3</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04:00:00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4359</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04518">
                <a:tc>
                  <a:txBody>
                    <a:bodyPr/>
                    <a:lstStyle/>
                    <a:p>
                      <a:r>
                        <a:rPr lang="en-IN" b="1" i="0">
                          <a:solidFill>
                            <a:srgbClr val="000000"/>
                          </a:solidFill>
                          <a:effectLst/>
                          <a:latin typeface="+mj-lt"/>
                        </a:rPr>
                        <a:t>4</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05:00:00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4436</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179128">
                <a:tc>
                  <a:txBody>
                    <a:bodyPr/>
                    <a:lstStyle/>
                    <a:p>
                      <a:r>
                        <a:rPr lang="en-IN" b="1"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04518">
                <a:tc>
                  <a:txBody>
                    <a:bodyPr/>
                    <a:lstStyle/>
                    <a:p>
                      <a:r>
                        <a:rPr lang="en-IN" b="1" i="0">
                          <a:solidFill>
                            <a:srgbClr val="000000"/>
                          </a:solidFill>
                          <a:effectLst/>
                          <a:latin typeface="+mj-lt"/>
                        </a:rPr>
                        <a:t>143201</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2018-08-02 20:00:00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6545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04518">
                <a:tc>
                  <a:txBody>
                    <a:bodyPr/>
                    <a:lstStyle/>
                    <a:p>
                      <a:r>
                        <a:rPr lang="en-IN" b="1" i="0">
                          <a:solidFill>
                            <a:srgbClr val="000000"/>
                          </a:solidFill>
                          <a:effectLst/>
                          <a:latin typeface="+mj-lt"/>
                        </a:rPr>
                        <a:t>143202</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21:00:00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6496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04518">
                <a:tc>
                  <a:txBody>
                    <a:bodyPr/>
                    <a:lstStyle/>
                    <a:p>
                      <a:r>
                        <a:rPr lang="en-IN" b="1" i="0">
                          <a:solidFill>
                            <a:srgbClr val="000000"/>
                          </a:solidFill>
                          <a:effectLst/>
                          <a:latin typeface="+mj-lt"/>
                        </a:rPr>
                        <a:t>143203</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2018-08-02 22:00:00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6325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04518">
                <a:tc>
                  <a:txBody>
                    <a:bodyPr/>
                    <a:lstStyle/>
                    <a:p>
                      <a:r>
                        <a:rPr lang="en-IN" b="1" i="0">
                          <a:solidFill>
                            <a:srgbClr val="000000"/>
                          </a:solidFill>
                          <a:effectLst/>
                          <a:latin typeface="+mj-lt"/>
                        </a:rPr>
                        <a:t>143204</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23:00:00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5892</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04518">
                <a:tc>
                  <a:txBody>
                    <a:bodyPr/>
                    <a:lstStyle/>
                    <a:p>
                      <a:r>
                        <a:rPr lang="en-IN" b="1" i="0" dirty="0">
                          <a:solidFill>
                            <a:srgbClr val="000000"/>
                          </a:solidFill>
                          <a:effectLst/>
                          <a:latin typeface="+mj-lt"/>
                        </a:rPr>
                        <a:t>143205</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2018-08-03 00:00:00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5489</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85195" y="6611779"/>
            <a:ext cx="16417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j-lt"/>
              </a:rPr>
              <a:t>143206 rows × 2 columns</a:t>
            </a:r>
            <a:endParaRPr kumimoji="0" lang="en-US" altLang="en-US" sz="1800" b="0" i="0" u="none" strike="noStrike" cap="none" normalizeH="0" baseline="0" dirty="0">
              <a:ln>
                <a:noFill/>
              </a:ln>
              <a:solidFill>
                <a:schemeClr val="tx1"/>
              </a:solidFill>
              <a:effectLst/>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5949987" y="3041611"/>
            <a:ext cx="3008818" cy="3416279"/>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b="0" i="0" dirty="0">
                <a:solidFill>
                  <a:srgbClr val="000000"/>
                </a:solidFill>
                <a:effectLst/>
                <a:latin typeface="Times New Roman" panose="02020603050405020304" pitchFamily="18" charset="0"/>
                <a:cs typeface="Times New Roman" panose="02020603050405020304" pitchFamily="18" charset="0"/>
              </a:rPr>
              <a:t>5602.37, </a:t>
            </a:r>
          </a:p>
          <a:p>
            <a:pPr marR="0" lvl="0" rtl="0">
              <a:lnSpc>
                <a:spcPct val="100000"/>
              </a:lnSpc>
              <a:spcBef>
                <a:spcPts val="0"/>
              </a:spcBef>
              <a:spcAft>
                <a:spcPts val="0"/>
              </a:spcAft>
              <a:buClr>
                <a:srgbClr val="000000"/>
              </a:buClr>
              <a:buSzPts val="1800"/>
            </a:pPr>
            <a:r>
              <a:rPr lang="en-IN" sz="1800" b="0" i="0" dirty="0">
                <a:solidFill>
                  <a:srgbClr val="000000"/>
                </a:solidFill>
                <a:effectLst/>
                <a:latin typeface="Times New Roman" panose="02020603050405020304" pitchFamily="18" charset="0"/>
                <a:cs typeface="Times New Roman" panose="02020603050405020304" pitchFamily="18" charset="0"/>
              </a:rPr>
              <a:t>     SD= 979.14, Q1= 4907</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a:t>
            </a:r>
          </a:p>
          <a:p>
            <a:pPr marR="0" lvl="0" rtl="0">
              <a:lnSpc>
                <a:spcPct val="100000"/>
              </a:lnSpc>
              <a:spcBef>
                <a:spcPts val="0"/>
              </a:spcBef>
              <a:spcAft>
                <a:spcPts val="0"/>
              </a:spcAft>
              <a:buClr>
                <a:srgbClr val="000000"/>
              </a:buClr>
              <a:buSzPts val="1800"/>
            </a:pP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Q3= 6252, Median= 55</a:t>
            </a:r>
            <a:r>
              <a:rPr lang="en-US" sz="1800" dirty="0">
                <a:solidFill>
                  <a:schemeClr val="dk1"/>
                </a:solidFill>
                <a:latin typeface="Times New Roman" panose="02020603050405020304" pitchFamily="18" charset="0"/>
                <a:cs typeface="Times New Roman" panose="02020603050405020304" pitchFamily="18" charset="0"/>
                <a:sym typeface="Century Gothic"/>
              </a:rPr>
              <a:t>30.</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b="1" i="0" dirty="0">
                <a:solidFill>
                  <a:schemeClr val="dk1"/>
                </a:solidFill>
                <a:effectLst/>
                <a:latin typeface="Times New Roman" panose="02020603050405020304" pitchFamily="18" charset="0"/>
                <a:cs typeface="Times New Roman" panose="02020603050405020304" pitchFamily="18" charset="0"/>
                <a:sym typeface="Century Gothic"/>
              </a:rPr>
              <a:t>Mean</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a:t>
            </a:r>
            <a:r>
              <a:rPr lang="en-US" sz="1800" dirty="0">
                <a:solidFill>
                  <a:schemeClr val="dk1"/>
                </a:solidFill>
                <a:latin typeface="Times New Roman" panose="02020603050405020304" pitchFamily="18" charset="0"/>
                <a:cs typeface="Times New Roman" panose="02020603050405020304" pitchFamily="18" charset="0"/>
                <a:sym typeface="Century Gothic"/>
              </a:rPr>
              <a:t>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endParaRPr lang="en-US" sz="1800" b="0" i="0" dirty="0">
              <a:solidFill>
                <a:schemeClr val="dk1"/>
              </a:solidFill>
              <a:effectLst/>
              <a:latin typeface="Times New Roman" panose="02020603050405020304" pitchFamily="18" charset="0"/>
              <a:cs typeface="Times New Roman" panose="02020603050405020304" pitchFamily="18" charset="0"/>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24396" y="615194"/>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visualization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77" name="Google Shape;377;p6"/>
          <p:cNvSpPr/>
          <p:nvPr/>
        </p:nvSpPr>
        <p:spPr>
          <a:xfrm>
            <a:off x="124395" y="5953783"/>
            <a:ext cx="8818997"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b="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As we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07" y="1230388"/>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92593" y="-63257"/>
            <a:ext cx="1524000"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Boxplots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7" y="519776"/>
            <a:ext cx="8958806" cy="24298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92595" y="5818448"/>
            <a:ext cx="8958805"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 y="3012877"/>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7771754" y="70748"/>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4" y="5657639"/>
            <a:ext cx="886210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i="0" dirty="0">
                <a:solidFill>
                  <a:schemeClr val="tx1"/>
                </a:solidFill>
                <a:effectLst/>
                <a:latin typeface="Times New Roman" panose="02020603050405020304" pitchFamily="18" charset="0"/>
                <a:cs typeface="Times New Roman" panose="02020603050405020304" pitchFamily="18" charset="0"/>
              </a:rPr>
              <a:t>we can see that around </a:t>
            </a:r>
            <a:r>
              <a:rPr lang="en-US" sz="1800" b="1" i="0" dirty="0">
                <a:solidFill>
                  <a:schemeClr val="tx1"/>
                </a:solidFill>
                <a:effectLst/>
                <a:latin typeface="Times New Roman" panose="02020603050405020304" pitchFamily="18" charset="0"/>
                <a:cs typeface="Times New Roman" panose="02020603050405020304" pitchFamily="18" charset="0"/>
              </a:rPr>
              <a:t>60%</a:t>
            </a:r>
            <a:r>
              <a:rPr lang="en-US" sz="1800" i="0" dirty="0">
                <a:solidFill>
                  <a:schemeClr val="tx1"/>
                </a:solidFill>
                <a:effectLst/>
                <a:latin typeface="Times New Roman" panose="02020603050405020304" pitchFamily="18" charset="0"/>
                <a:cs typeface="Times New Roman" panose="02020603050405020304" pitchFamily="18" charset="0"/>
              </a:rPr>
              <a:t> of power usage is </a:t>
            </a:r>
            <a:r>
              <a:rPr lang="en-US" sz="1800" i="0" dirty="0">
                <a:solidFill>
                  <a:srgbClr val="FF0000"/>
                </a:solidFill>
                <a:effectLst/>
                <a:latin typeface="Times New Roman" panose="02020603050405020304" pitchFamily="18" charset="0"/>
                <a:cs typeface="Times New Roman" panose="02020603050405020304" pitchFamily="18" charset="0"/>
              </a:rPr>
              <a:t>less</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i="0" dirty="0">
                <a:solidFill>
                  <a:schemeClr val="tx1"/>
                </a:solidFill>
                <a:effectLst/>
                <a:latin typeface="Times New Roman" panose="02020603050405020304" pitchFamily="18" charset="0"/>
                <a:cs typeface="Times New Roman" panose="02020603050405020304" pitchFamily="18" charset="0"/>
              </a:rPr>
              <a:t> while rest is </a:t>
            </a:r>
            <a:r>
              <a:rPr lang="en-US" sz="1800" i="0" dirty="0">
                <a:solidFill>
                  <a:srgbClr val="00B050"/>
                </a:solidFill>
                <a:effectLst/>
                <a:latin typeface="Times New Roman" panose="02020603050405020304" pitchFamily="18" charset="0"/>
                <a:cs typeface="Times New Roman" panose="02020603050405020304" pitchFamily="18" charset="0"/>
              </a:rPr>
              <a:t>greater</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3"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185194" y="511604"/>
            <a:ext cx="3560896"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ECDF of energy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2593" y="6011451"/>
            <a:ext cx="8998498" cy="36929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92592" y="511604"/>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6" y="1042996"/>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12444" y="5227915"/>
            <a:ext cx="8998498"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From this histogram, we observe that, the peak of </a:t>
            </a:r>
            <a:r>
              <a:rPr lang="en-US" sz="1800" b="1" dirty="0">
                <a:solidFill>
                  <a:schemeClr val="dk1"/>
                </a:solidFill>
                <a:latin typeface="Times New Roman" panose="02020603050405020304" pitchFamily="18" charset="0"/>
                <a:cs typeface="Times New Roman" panose="02020603050405020304" pitchFamily="18" charset="0"/>
                <a:sym typeface="Century Gothic"/>
              </a:rPr>
              <a:t>spring</a:t>
            </a:r>
            <a:r>
              <a:rPr lang="en-US" sz="1800"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spring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Leptokurtic</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peak of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summer</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summer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P</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latykurtic</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While energy consumed by people in fall and winter season follows normal distribution.</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42" name="Picture 2">
            <a:extLst>
              <a:ext uri="{FF2B5EF4-FFF2-40B4-BE49-F238E27FC236}">
                <a16:creationId xmlns:a16="http://schemas.microsoft.com/office/drawing/2014/main" id="{563711F2-1720-6B28-808A-3605F261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44" y="932511"/>
            <a:ext cx="8958805" cy="3874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DBCA8B-B2AF-1A1B-78F9-5C74878982E6}"/>
              </a:ext>
            </a:extLst>
          </p:cNvPr>
          <p:cNvSpPr>
            <a:spLocks noGrp="1"/>
          </p:cNvSpPr>
          <p:nvPr>
            <p:ph type="title"/>
          </p:nvPr>
        </p:nvSpPr>
        <p:spPr>
          <a:xfrm>
            <a:off x="72750" y="511604"/>
            <a:ext cx="3643844"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Season wise power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48445"/>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1479</Words>
  <Application>Microsoft Office PowerPoint</Application>
  <PresentationFormat>On-screen Show (4:3)</PresentationFormat>
  <Paragraphs>144</Paragraphs>
  <Slides>32</Slides>
  <Notes>27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32</vt:i4>
      </vt:variant>
    </vt:vector>
  </HeadingPairs>
  <TitlesOfParts>
    <vt:vector size="42" baseType="lpstr">
      <vt:lpstr>Century Gothic</vt:lpstr>
      <vt:lpstr>Arial</vt:lpstr>
      <vt:lpstr>Calibri</vt:lpstr>
      <vt:lpstr>Noto Sans Symbols</vt:lpstr>
      <vt:lpstr>Verdana</vt:lpstr>
      <vt:lpstr>Times New Roman</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Boxplots :</vt:lpstr>
      <vt:lpstr>ECDF of energy usage :</vt:lpstr>
      <vt:lpstr>Histogram :</vt:lpstr>
      <vt:lpstr>Season wise power usage :</vt:lpstr>
      <vt:lpstr>Monthly usage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Akshay Kamble</cp:lastModifiedBy>
  <cp:revision>65</cp:revision>
  <dcterms:created xsi:type="dcterms:W3CDTF">2012-08-17T07:00:49Z</dcterms:created>
  <dcterms:modified xsi:type="dcterms:W3CDTF">2023-04-04T09:35:41Z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